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opperplate Gothic 32 AB Bold" panose="020B0604020202020204" charset="0"/>
      <p:regular r:id="rId17"/>
    </p:embeddedFont>
    <p:embeddedFont>
      <p:font typeface="Helios" panose="020B0604020202020204" charset="0"/>
      <p:regular r:id="rId18"/>
    </p:embeddedFont>
    <p:embeddedFont>
      <p:font typeface="Helios Bold" panose="020B0604020202020204" charset="0"/>
      <p:regular r:id="rId19"/>
    </p:embeddedFont>
    <p:embeddedFont>
      <p:font typeface="Klein Bold" panose="020B0604020202020204" charset="0"/>
      <p:regular r:id="rId20"/>
    </p:embeddedFont>
    <p:embeddedFont>
      <p:font typeface="Lato" panose="020F0502020204030203" pitchFamily="34" charset="0"/>
      <p:regular r:id="rId21"/>
    </p:embeddedFont>
    <p:embeddedFont>
      <p:font typeface="Lato Bold" panose="020F0502020204030203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13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215667" y="2578921"/>
            <a:ext cx="9593499" cy="3337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16"/>
              </a:lnSpc>
              <a:spcBef>
                <a:spcPct val="0"/>
              </a:spcBef>
            </a:pPr>
            <a:r>
              <a:rPr lang="en-US" sz="9582">
                <a:solidFill>
                  <a:srgbClr val="000000"/>
                </a:solidFill>
                <a:latin typeface="Klein Bold"/>
              </a:rPr>
              <a:t>TRAFFIC LIGHT </a:t>
            </a:r>
            <a:r>
              <a:rPr lang="en-US" sz="9582">
                <a:solidFill>
                  <a:srgbClr val="718BAB"/>
                </a:solidFill>
                <a:latin typeface="Klein Bold"/>
              </a:rPr>
              <a:t>CONTROLLER</a:t>
            </a:r>
          </a:p>
        </p:txBody>
      </p:sp>
      <p:sp>
        <p:nvSpPr>
          <p:cNvPr id="6" name="Freeform 6"/>
          <p:cNvSpPr/>
          <p:nvPr/>
        </p:nvSpPr>
        <p:spPr>
          <a:xfrm>
            <a:off x="13763158" y="387350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359680" y="6103423"/>
            <a:ext cx="3515879" cy="82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365">
                <a:solidFill>
                  <a:srgbClr val="000000"/>
                </a:solidFill>
                <a:latin typeface="Copperplate Gothic 32 AB Bold"/>
              </a:rPr>
              <a:t>TEAM MEMBERS</a:t>
            </a:r>
          </a:p>
          <a:p>
            <a:pPr algn="ctr">
              <a:lnSpc>
                <a:spcPts val="2860"/>
              </a:lnSpc>
              <a:spcBef>
                <a:spcPct val="0"/>
              </a:spcBef>
            </a:pPr>
            <a:endParaRPr lang="en-US" sz="2365">
              <a:solidFill>
                <a:srgbClr val="000000"/>
              </a:solidFill>
              <a:latin typeface="Copperplate Gothic 32 AB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513814" y="6857050"/>
            <a:ext cx="4010752" cy="220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2"/>
              </a:lnSpc>
            </a:pPr>
            <a:r>
              <a:rPr lang="en-US" sz="3159" dirty="0">
                <a:solidFill>
                  <a:srgbClr val="004AAD"/>
                </a:solidFill>
                <a:latin typeface="Lato Bold"/>
              </a:rPr>
              <a:t>Sandhya  A</a:t>
            </a:r>
          </a:p>
          <a:p>
            <a:pPr>
              <a:lnSpc>
                <a:spcPts val="4422"/>
              </a:lnSpc>
            </a:pPr>
            <a:r>
              <a:rPr lang="en-US" sz="3159" dirty="0">
                <a:solidFill>
                  <a:srgbClr val="004AAD"/>
                </a:solidFill>
                <a:latin typeface="Lato Bold"/>
              </a:rPr>
              <a:t>Roopa Thangam R</a:t>
            </a:r>
          </a:p>
          <a:p>
            <a:pPr>
              <a:lnSpc>
                <a:spcPts val="4422"/>
              </a:lnSpc>
            </a:pPr>
            <a:r>
              <a:rPr lang="en-US" sz="3159" dirty="0">
                <a:solidFill>
                  <a:srgbClr val="004AAD"/>
                </a:solidFill>
                <a:latin typeface="Lato Bold"/>
              </a:rPr>
              <a:t>Hariharan M</a:t>
            </a:r>
          </a:p>
          <a:p>
            <a:pPr>
              <a:lnSpc>
                <a:spcPts val="4422"/>
              </a:lnSpc>
            </a:pPr>
            <a:endParaRPr lang="en-US" sz="3159" dirty="0">
              <a:solidFill>
                <a:srgbClr val="004AAD"/>
              </a:solidFill>
              <a:latin typeface="Lato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13300840" cy="97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34"/>
              </a:lnSpc>
            </a:pPr>
            <a:r>
              <a:rPr lang="en-US" sz="5949">
                <a:solidFill>
                  <a:srgbClr val="153969"/>
                </a:solidFill>
                <a:latin typeface="Klein Bold"/>
              </a:rPr>
              <a:t>STATE </a:t>
            </a:r>
            <a:r>
              <a:rPr lang="en-US" sz="5949">
                <a:solidFill>
                  <a:srgbClr val="718BAB"/>
                </a:solidFill>
                <a:latin typeface="Klein Bold"/>
              </a:rPr>
              <a:t>DIAGRAM</a:t>
            </a:r>
          </a:p>
        </p:txBody>
      </p:sp>
      <p:sp>
        <p:nvSpPr>
          <p:cNvPr id="3" name="Freeform 3"/>
          <p:cNvSpPr/>
          <p:nvPr/>
        </p:nvSpPr>
        <p:spPr>
          <a:xfrm>
            <a:off x="15627017" y="-905354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2" y="0"/>
                </a:lnTo>
                <a:lnTo>
                  <a:pt x="10812392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17122" y="2306088"/>
            <a:ext cx="12363450" cy="7600950"/>
          </a:xfrm>
          <a:custGeom>
            <a:avLst/>
            <a:gdLst/>
            <a:ahLst/>
            <a:cxnLst/>
            <a:rect l="l" t="t" r="r" b="b"/>
            <a:pathLst>
              <a:path w="12363450" h="7600950">
                <a:moveTo>
                  <a:pt x="0" y="0"/>
                </a:moveTo>
                <a:lnTo>
                  <a:pt x="12363450" y="0"/>
                </a:lnTo>
                <a:lnTo>
                  <a:pt x="12363450" y="7600950"/>
                </a:lnTo>
                <a:lnTo>
                  <a:pt x="0" y="7600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988" t="-85692" r="-77239" b="-4137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680433" y="7404809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915844" y="-1674531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1"/>
                </a:lnTo>
                <a:lnTo>
                  <a:pt x="0" y="13960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959225"/>
            <a:ext cx="7399525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</a:rPr>
              <a:t>Result </a:t>
            </a:r>
            <a:r>
              <a:rPr lang="en-US" sz="6999">
                <a:solidFill>
                  <a:srgbClr val="718BAB"/>
                </a:solidFill>
                <a:latin typeface="Klein Bold"/>
              </a:rPr>
              <a:t>Implementation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500286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62025"/>
            <a:ext cx="5171318" cy="822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>
                <a:solidFill>
                  <a:srgbClr val="2A2E3A"/>
                </a:solidFill>
                <a:latin typeface="Klein Bold"/>
              </a:rPr>
              <a:t>Result 1</a:t>
            </a:r>
          </a:p>
        </p:txBody>
      </p:sp>
      <p:sp>
        <p:nvSpPr>
          <p:cNvPr id="6" name="Freeform 6"/>
          <p:cNvSpPr/>
          <p:nvPr/>
        </p:nvSpPr>
        <p:spPr>
          <a:xfrm>
            <a:off x="864728" y="1965598"/>
            <a:ext cx="16558543" cy="6355804"/>
          </a:xfrm>
          <a:custGeom>
            <a:avLst/>
            <a:gdLst/>
            <a:ahLst/>
            <a:cxnLst/>
            <a:rect l="l" t="t" r="r" b="b"/>
            <a:pathLst>
              <a:path w="16558543" h="6355804">
                <a:moveTo>
                  <a:pt x="0" y="0"/>
                </a:moveTo>
                <a:lnTo>
                  <a:pt x="16558544" y="0"/>
                </a:lnTo>
                <a:lnTo>
                  <a:pt x="16558544" y="6355804"/>
                </a:lnTo>
                <a:lnTo>
                  <a:pt x="0" y="635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500286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82644" y="1919371"/>
            <a:ext cx="16522711" cy="6448257"/>
          </a:xfrm>
          <a:custGeom>
            <a:avLst/>
            <a:gdLst/>
            <a:ahLst/>
            <a:cxnLst/>
            <a:rect l="l" t="t" r="r" b="b"/>
            <a:pathLst>
              <a:path w="16522711" h="6448257">
                <a:moveTo>
                  <a:pt x="0" y="0"/>
                </a:moveTo>
                <a:lnTo>
                  <a:pt x="16522712" y="0"/>
                </a:lnTo>
                <a:lnTo>
                  <a:pt x="16522712" y="6448258"/>
                </a:lnTo>
                <a:lnTo>
                  <a:pt x="0" y="6448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62025"/>
            <a:ext cx="5171318" cy="822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>
                <a:solidFill>
                  <a:srgbClr val="2A2E3A"/>
                </a:solidFill>
                <a:latin typeface="Klein Bold"/>
              </a:rPr>
              <a:t>Result 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500286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97901" y="2049567"/>
            <a:ext cx="15692198" cy="6187866"/>
          </a:xfrm>
          <a:custGeom>
            <a:avLst/>
            <a:gdLst/>
            <a:ahLst/>
            <a:cxnLst/>
            <a:rect l="l" t="t" r="r" b="b"/>
            <a:pathLst>
              <a:path w="15692198" h="6187866">
                <a:moveTo>
                  <a:pt x="0" y="0"/>
                </a:moveTo>
                <a:lnTo>
                  <a:pt x="15692198" y="0"/>
                </a:lnTo>
                <a:lnTo>
                  <a:pt x="15692198" y="6187866"/>
                </a:lnTo>
                <a:lnTo>
                  <a:pt x="0" y="61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62025"/>
            <a:ext cx="5171318" cy="822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>
                <a:solidFill>
                  <a:srgbClr val="2A2E3A"/>
                </a:solidFill>
                <a:latin typeface="Klein Bold"/>
              </a:rPr>
              <a:t>Result 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21461" y="4226979"/>
            <a:ext cx="9593499" cy="164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16"/>
              </a:lnSpc>
              <a:spcBef>
                <a:spcPct val="0"/>
              </a:spcBef>
            </a:pPr>
            <a:r>
              <a:rPr lang="en-US" sz="9582">
                <a:solidFill>
                  <a:srgbClr val="000000"/>
                </a:solidFill>
                <a:latin typeface="Klein Bold"/>
              </a:rPr>
              <a:t>THANK </a:t>
            </a:r>
            <a:r>
              <a:rPr lang="en-US" sz="9582">
                <a:solidFill>
                  <a:srgbClr val="718BAB"/>
                </a:solidFill>
                <a:latin typeface="Klein Bold"/>
              </a:rPr>
              <a:t>YOU</a:t>
            </a:r>
          </a:p>
        </p:txBody>
      </p:sp>
      <p:sp>
        <p:nvSpPr>
          <p:cNvPr id="6" name="Freeform 6"/>
          <p:cNvSpPr/>
          <p:nvPr/>
        </p:nvSpPr>
        <p:spPr>
          <a:xfrm>
            <a:off x="13763158" y="387350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5471148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>
                <a:solidFill>
                  <a:srgbClr val="000000"/>
                </a:solidFill>
                <a:latin typeface="Klein Bold"/>
              </a:rPr>
              <a:t>OVERVIEW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12597332" y="3218787"/>
            <a:ext cx="4661968" cy="3766800"/>
          </a:xfrm>
          <a:custGeom>
            <a:avLst/>
            <a:gdLst/>
            <a:ahLst/>
            <a:cxnLst/>
            <a:rect l="l" t="t" r="r" b="b"/>
            <a:pathLst>
              <a:path w="4661968" h="3766800">
                <a:moveTo>
                  <a:pt x="0" y="0"/>
                </a:moveTo>
                <a:lnTo>
                  <a:pt x="4661968" y="0"/>
                </a:lnTo>
                <a:lnTo>
                  <a:pt x="4661968" y="3766799"/>
                </a:lnTo>
                <a:lnTo>
                  <a:pt x="0" y="3766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152112"/>
            <a:ext cx="11568632" cy="39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35" lvl="1" indent="-345417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Helios"/>
              </a:rPr>
              <a:t>A traffic light controller is a digital system used to manage the flow of traffic at intersections by controlling the traffic lights. </a:t>
            </a:r>
          </a:p>
          <a:p>
            <a:pPr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Helios"/>
            </a:endParaRPr>
          </a:p>
          <a:p>
            <a:pPr marL="690835" lvl="1" indent="-345417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Helios"/>
              </a:rPr>
              <a:t>It typically consists of a set of rules that dictate when each light (</a:t>
            </a:r>
            <a:r>
              <a:rPr lang="en-US" sz="3199">
                <a:solidFill>
                  <a:srgbClr val="BF0D17"/>
                </a:solidFill>
                <a:latin typeface="Helios Bold"/>
              </a:rPr>
              <a:t>red</a:t>
            </a:r>
            <a:r>
              <a:rPr lang="en-US" sz="3199">
                <a:solidFill>
                  <a:srgbClr val="000000"/>
                </a:solidFill>
                <a:latin typeface="Helios"/>
              </a:rPr>
              <a:t>, </a:t>
            </a:r>
            <a:r>
              <a:rPr lang="en-US" sz="3199">
                <a:solidFill>
                  <a:srgbClr val="FFDE59"/>
                </a:solidFill>
                <a:latin typeface="Helios Bold"/>
              </a:rPr>
              <a:t>yellow</a:t>
            </a:r>
            <a:r>
              <a:rPr lang="en-US" sz="3199">
                <a:solidFill>
                  <a:srgbClr val="000000"/>
                </a:solidFill>
                <a:latin typeface="Helios"/>
              </a:rPr>
              <a:t>, and </a:t>
            </a:r>
            <a:r>
              <a:rPr lang="en-US" sz="3199">
                <a:solidFill>
                  <a:srgbClr val="00BF63"/>
                </a:solidFill>
                <a:latin typeface="Helios Bold"/>
              </a:rPr>
              <a:t>green</a:t>
            </a:r>
            <a:r>
              <a:rPr lang="en-US" sz="3199">
                <a:solidFill>
                  <a:srgbClr val="000000"/>
                </a:solidFill>
                <a:latin typeface="Helios"/>
              </a:rPr>
              <a:t>) should be illuminated based on the current state of the intersection.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48161"/>
            <a:ext cx="16230600" cy="316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5"/>
              </a:lnSpc>
            </a:pPr>
            <a:r>
              <a:rPr lang="en-US" sz="6403">
                <a:solidFill>
                  <a:srgbClr val="2A2E3A"/>
                </a:solidFill>
                <a:latin typeface="Klein Bold"/>
              </a:rPr>
              <a:t>WHAT DOES A </a:t>
            </a:r>
            <a:r>
              <a:rPr lang="en-US" sz="6403">
                <a:solidFill>
                  <a:srgbClr val="718BAB"/>
                </a:solidFill>
                <a:latin typeface="Klein Bold"/>
              </a:rPr>
              <a:t>TRAFFIC LIGHT CONTROLLER </a:t>
            </a:r>
            <a:r>
              <a:rPr lang="en-US" sz="6403">
                <a:solidFill>
                  <a:srgbClr val="2A2E3A"/>
                </a:solidFill>
                <a:latin typeface="Klein Bold"/>
              </a:rPr>
              <a:t>DO?</a:t>
            </a:r>
          </a:p>
          <a:p>
            <a:pPr>
              <a:lnSpc>
                <a:spcPts val="8325"/>
              </a:lnSpc>
            </a:pPr>
            <a:endParaRPr lang="en-US" sz="6403">
              <a:solidFill>
                <a:srgbClr val="2A2E3A"/>
              </a:solidFill>
              <a:latin typeface="Klein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3161728" y="5983662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79082" y="-1914473"/>
            <a:ext cx="8968164" cy="8968164"/>
          </a:xfrm>
          <a:custGeom>
            <a:avLst/>
            <a:gdLst/>
            <a:ahLst/>
            <a:cxnLst/>
            <a:rect l="l" t="t" r="r" b="b"/>
            <a:pathLst>
              <a:path w="8968164" h="8968164">
                <a:moveTo>
                  <a:pt x="0" y="0"/>
                </a:moveTo>
                <a:lnTo>
                  <a:pt x="8968164" y="0"/>
                </a:lnTo>
                <a:lnTo>
                  <a:pt x="8968164" y="8968164"/>
                </a:lnTo>
                <a:lnTo>
                  <a:pt x="0" y="8968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53533" y="4038657"/>
            <a:ext cx="13627250" cy="381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53969"/>
                </a:solidFill>
                <a:latin typeface="Lato Bold"/>
              </a:rPr>
              <a:t>A traffic light controller manages the sequence of traffic lights to ensure the safe and efficient movement of vehicles and pedestrians through an intersection.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153969"/>
              </a:solidFill>
              <a:latin typeface="Lato Bold"/>
            </a:endParaRP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53969"/>
                </a:solidFill>
                <a:latin typeface="Lato Bold"/>
              </a:rPr>
              <a:t>It defines the timing and logic for switching lights from red to green and vice versa.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00607" y="3922724"/>
            <a:ext cx="6758693" cy="3659199"/>
          </a:xfrm>
          <a:custGeom>
            <a:avLst/>
            <a:gdLst/>
            <a:ahLst/>
            <a:cxnLst/>
            <a:rect l="l" t="t" r="r" b="b"/>
            <a:pathLst>
              <a:path w="6758693" h="3659199">
                <a:moveTo>
                  <a:pt x="0" y="0"/>
                </a:moveTo>
                <a:lnTo>
                  <a:pt x="6758693" y="0"/>
                </a:lnTo>
                <a:lnTo>
                  <a:pt x="6758693" y="3659198"/>
                </a:lnTo>
                <a:lnTo>
                  <a:pt x="0" y="3659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52500"/>
            <a:ext cx="16230600" cy="210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5"/>
              </a:lnSpc>
            </a:pPr>
            <a:r>
              <a:rPr lang="en-US" sz="6403">
                <a:solidFill>
                  <a:srgbClr val="718BAB"/>
                </a:solidFill>
                <a:latin typeface="Klein Bold"/>
              </a:rPr>
              <a:t>WHY IS IT</a:t>
            </a:r>
            <a:r>
              <a:rPr lang="en-US" sz="6403">
                <a:solidFill>
                  <a:srgbClr val="000000"/>
                </a:solidFill>
                <a:latin typeface="Klein Bold"/>
              </a:rPr>
              <a:t> NEEDED?</a:t>
            </a:r>
          </a:p>
          <a:p>
            <a:pPr>
              <a:lnSpc>
                <a:spcPts val="8325"/>
              </a:lnSpc>
            </a:pPr>
            <a:endParaRPr lang="en-US" sz="6403">
              <a:solidFill>
                <a:srgbClr val="000000"/>
              </a:solidFill>
              <a:latin typeface="Klei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415970"/>
            <a:ext cx="9916032" cy="44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5"/>
              </a:lnSpc>
            </a:pPr>
            <a:r>
              <a:rPr lang="en-US" sz="3603">
                <a:solidFill>
                  <a:srgbClr val="153969"/>
                </a:solidFill>
                <a:latin typeface="Lato Bold"/>
              </a:rPr>
              <a:t>A traffic light controller is needed to regulate traffic flow, prevent collisions, and improve overall road safety. </a:t>
            </a:r>
          </a:p>
          <a:p>
            <a:pPr>
              <a:lnSpc>
                <a:spcPts val="5045"/>
              </a:lnSpc>
            </a:pPr>
            <a:endParaRPr lang="en-US" sz="3603">
              <a:solidFill>
                <a:srgbClr val="153969"/>
              </a:solidFill>
              <a:latin typeface="Lato Bold"/>
            </a:endParaRPr>
          </a:p>
          <a:p>
            <a:pPr>
              <a:lnSpc>
                <a:spcPts val="5045"/>
              </a:lnSpc>
            </a:pPr>
            <a:r>
              <a:rPr lang="en-US" sz="3603">
                <a:solidFill>
                  <a:srgbClr val="153969"/>
                </a:solidFill>
                <a:latin typeface="Lato Bold"/>
              </a:rPr>
              <a:t>Without proper traffic light control, intersections could become chaotic, leading to accidents and congestion.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4488"/>
            <a:ext cx="18288000" cy="2340491"/>
            <a:chOff x="0" y="0"/>
            <a:chExt cx="24384000" cy="312065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550797"/>
            <a:ext cx="6374656" cy="119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37"/>
              </a:lnSpc>
            </a:pPr>
            <a:r>
              <a:rPr lang="en-US" sz="7336">
                <a:solidFill>
                  <a:srgbClr val="153969"/>
                </a:solidFill>
                <a:latin typeface="Klein Bold"/>
              </a:rPr>
              <a:t>APPLICATION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4208" y="2415656"/>
            <a:ext cx="15719585" cy="7370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6"/>
              </a:lnSpc>
            </a:pPr>
            <a:r>
              <a:rPr lang="en-US" sz="2618">
                <a:solidFill>
                  <a:srgbClr val="BF0D17"/>
                </a:solidFill>
                <a:latin typeface="Klein Bold"/>
              </a:rPr>
              <a:t>TRAFFIC FLOW CONTROL</a:t>
            </a:r>
          </a:p>
          <a:p>
            <a:pPr marL="565361" lvl="1" indent="-282680">
              <a:lnSpc>
                <a:spcPts val="3666"/>
              </a:lnSpc>
              <a:buFont typeface="Arial"/>
              <a:buChar char="•"/>
            </a:pPr>
            <a:r>
              <a:rPr lang="en-US" sz="2618">
                <a:solidFill>
                  <a:srgbClr val="000000"/>
                </a:solidFill>
                <a:latin typeface="Lato Bold"/>
              </a:rPr>
              <a:t>   They help control traffic at intersections, telling cars and pedestrians when to go and when to stop.</a:t>
            </a:r>
          </a:p>
          <a:p>
            <a:pPr>
              <a:lnSpc>
                <a:spcPts val="3666"/>
              </a:lnSpc>
            </a:pPr>
            <a:endParaRPr lang="en-US" sz="2618">
              <a:solidFill>
                <a:srgbClr val="000000"/>
              </a:solidFill>
              <a:latin typeface="Lato Bold"/>
            </a:endParaRPr>
          </a:p>
          <a:p>
            <a:pPr>
              <a:lnSpc>
                <a:spcPts val="3666"/>
              </a:lnSpc>
            </a:pPr>
            <a:r>
              <a:rPr lang="en-US" sz="2618">
                <a:solidFill>
                  <a:srgbClr val="BF0D17"/>
                </a:solidFill>
                <a:latin typeface="Klein Bold"/>
              </a:rPr>
              <a:t>INTERSECTION SAFETY</a:t>
            </a:r>
          </a:p>
          <a:p>
            <a:pPr marL="565361" lvl="1" indent="-282680">
              <a:lnSpc>
                <a:spcPts val="3666"/>
              </a:lnSpc>
              <a:buFont typeface="Arial"/>
              <a:buChar char="•"/>
            </a:pPr>
            <a:r>
              <a:rPr lang="en-US" sz="2618">
                <a:solidFill>
                  <a:srgbClr val="153969"/>
                </a:solidFill>
                <a:latin typeface="Lato Bold"/>
              </a:rPr>
              <a:t>   They make intersections safer by managing the timing of traffic lights, reducing the chances of accidents.</a:t>
            </a:r>
          </a:p>
          <a:p>
            <a:pPr>
              <a:lnSpc>
                <a:spcPts val="3666"/>
              </a:lnSpc>
            </a:pPr>
            <a:endParaRPr lang="en-US" sz="2618">
              <a:solidFill>
                <a:srgbClr val="153969"/>
              </a:solidFill>
              <a:latin typeface="Lato Bold"/>
            </a:endParaRPr>
          </a:p>
          <a:p>
            <a:pPr>
              <a:lnSpc>
                <a:spcPts val="3666"/>
              </a:lnSpc>
            </a:pPr>
            <a:r>
              <a:rPr lang="en-US" sz="2618">
                <a:solidFill>
                  <a:srgbClr val="BF0D17"/>
                </a:solidFill>
                <a:latin typeface="Klein Bold"/>
              </a:rPr>
              <a:t>PEDESTRIAN SAFETY</a:t>
            </a:r>
          </a:p>
          <a:p>
            <a:pPr marL="565361" lvl="1" indent="-282680">
              <a:lnSpc>
                <a:spcPts val="3666"/>
              </a:lnSpc>
              <a:buFont typeface="Arial"/>
              <a:buChar char="•"/>
            </a:pPr>
            <a:r>
              <a:rPr lang="en-US" sz="2618">
                <a:solidFill>
                  <a:srgbClr val="153969"/>
                </a:solidFill>
                <a:latin typeface="Lato Bold"/>
              </a:rPr>
              <a:t>   They ensure safe crossing for pedestrians by controlling when they can walk across the street.</a:t>
            </a:r>
          </a:p>
          <a:p>
            <a:pPr>
              <a:lnSpc>
                <a:spcPts val="3666"/>
              </a:lnSpc>
            </a:pPr>
            <a:endParaRPr lang="en-US" sz="2618">
              <a:solidFill>
                <a:srgbClr val="153969"/>
              </a:solidFill>
              <a:latin typeface="Lato Bold"/>
            </a:endParaRPr>
          </a:p>
          <a:p>
            <a:pPr>
              <a:lnSpc>
                <a:spcPts val="3666"/>
              </a:lnSpc>
            </a:pPr>
            <a:r>
              <a:rPr lang="en-US" sz="2618">
                <a:solidFill>
                  <a:srgbClr val="BF0D17"/>
                </a:solidFill>
                <a:latin typeface="Klein Bold"/>
              </a:rPr>
              <a:t>REDUCING CONGESTION</a:t>
            </a:r>
          </a:p>
          <a:p>
            <a:pPr marL="565361" lvl="1" indent="-282680">
              <a:lnSpc>
                <a:spcPts val="3666"/>
              </a:lnSpc>
              <a:buFont typeface="Arial"/>
              <a:buChar char="•"/>
            </a:pPr>
            <a:r>
              <a:rPr lang="en-US" sz="2618">
                <a:solidFill>
                  <a:srgbClr val="153969"/>
                </a:solidFill>
                <a:latin typeface="Lato Bold"/>
              </a:rPr>
              <a:t>   By managing traffic efficiently, they help minimize wait times and reduce traffic jams.</a:t>
            </a:r>
          </a:p>
          <a:p>
            <a:pPr>
              <a:lnSpc>
                <a:spcPts val="3666"/>
              </a:lnSpc>
            </a:pPr>
            <a:endParaRPr lang="en-US" sz="2618">
              <a:solidFill>
                <a:srgbClr val="153969"/>
              </a:solidFill>
              <a:latin typeface="Lato Bold"/>
            </a:endParaRPr>
          </a:p>
          <a:p>
            <a:pPr>
              <a:lnSpc>
                <a:spcPts val="3666"/>
              </a:lnSpc>
            </a:pPr>
            <a:r>
              <a:rPr lang="en-US" sz="2618">
                <a:solidFill>
                  <a:srgbClr val="BF0D17"/>
                </a:solidFill>
                <a:latin typeface="Klein Bold"/>
              </a:rPr>
              <a:t>ADAPTING TO CHANGES</a:t>
            </a:r>
          </a:p>
          <a:p>
            <a:pPr marL="565361" lvl="1" indent="-282680">
              <a:lnSpc>
                <a:spcPts val="3666"/>
              </a:lnSpc>
              <a:buFont typeface="Arial"/>
              <a:buChar char="•"/>
            </a:pPr>
            <a:r>
              <a:rPr lang="en-US" sz="2618">
                <a:solidFill>
                  <a:srgbClr val="153969"/>
                </a:solidFill>
                <a:latin typeface="Lato Bold"/>
              </a:rPr>
              <a:t>   Smart controllers can adjust to changing traffic conditions, making the transportation system more flexible.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9361211" cy="315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5"/>
              </a:lnSpc>
            </a:pPr>
            <a:r>
              <a:rPr lang="en-US" sz="6403">
                <a:solidFill>
                  <a:srgbClr val="2A2E3A"/>
                </a:solidFill>
                <a:latin typeface="Klein Bold"/>
              </a:rPr>
              <a:t>DESIGN </a:t>
            </a:r>
            <a:r>
              <a:rPr lang="en-US" sz="6403">
                <a:solidFill>
                  <a:srgbClr val="718BAB"/>
                </a:solidFill>
                <a:latin typeface="Klein Bold"/>
              </a:rPr>
              <a:t>METHODOLOGY</a:t>
            </a:r>
          </a:p>
          <a:p>
            <a:pPr>
              <a:lnSpc>
                <a:spcPts val="8325"/>
              </a:lnSpc>
            </a:pPr>
            <a:endParaRPr lang="en-US" sz="6403">
              <a:solidFill>
                <a:srgbClr val="718BAB"/>
              </a:solidFill>
              <a:latin typeface="Klein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457946" y="2957513"/>
            <a:ext cx="3895725" cy="4371975"/>
          </a:xfrm>
          <a:custGeom>
            <a:avLst/>
            <a:gdLst/>
            <a:ahLst/>
            <a:cxnLst/>
            <a:rect l="l" t="t" r="r" b="b"/>
            <a:pathLst>
              <a:path w="3895725" h="4371975">
                <a:moveTo>
                  <a:pt x="0" y="0"/>
                </a:moveTo>
                <a:lnTo>
                  <a:pt x="3895725" y="0"/>
                </a:lnTo>
                <a:lnTo>
                  <a:pt x="3895725" y="4371975"/>
                </a:lnTo>
                <a:lnTo>
                  <a:pt x="0" y="4371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429" t="-93604" r="-335546" b="-10203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421511"/>
            <a:ext cx="8561232" cy="118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25"/>
              </a:lnSpc>
            </a:pPr>
            <a:r>
              <a:rPr lang="en-US" sz="3399">
                <a:solidFill>
                  <a:srgbClr val="000000"/>
                </a:solidFill>
                <a:latin typeface="Lato"/>
              </a:rPr>
              <a:t>The directions</a:t>
            </a:r>
            <a:r>
              <a:rPr lang="en-US" sz="3399">
                <a:solidFill>
                  <a:srgbClr val="000000"/>
                </a:solidFill>
                <a:latin typeface="Lato Bold"/>
              </a:rPr>
              <a:t> M1, MT, M2, S, </a:t>
            </a:r>
            <a:r>
              <a:rPr lang="en-US" sz="3399">
                <a:solidFill>
                  <a:srgbClr val="000000"/>
                </a:solidFill>
                <a:latin typeface="Lato"/>
              </a:rPr>
              <a:t>that is been considered for analysis of our problem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308842"/>
            <a:ext cx="12123732" cy="3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7"/>
              </a:lnSpc>
            </a:pPr>
            <a:r>
              <a:rPr lang="en-US" sz="3199">
                <a:solidFill>
                  <a:srgbClr val="000000"/>
                </a:solidFill>
                <a:latin typeface="Lato"/>
              </a:rPr>
              <a:t>Verilog is a hardware descriptive language (HDL) which is generally used to model electronic system.we have design the traffic light signal system with Verilog using </a:t>
            </a:r>
            <a:r>
              <a:rPr lang="en-US" sz="3199">
                <a:solidFill>
                  <a:srgbClr val="000000"/>
                </a:solidFill>
                <a:latin typeface="Lato Bold"/>
              </a:rPr>
              <a:t>sequence detector method</a:t>
            </a:r>
            <a:r>
              <a:rPr lang="en-US" sz="3199">
                <a:solidFill>
                  <a:srgbClr val="000000"/>
                </a:solidFill>
                <a:latin typeface="Lato"/>
              </a:rPr>
              <a:t>.</a:t>
            </a:r>
          </a:p>
          <a:p>
            <a:pPr algn="just">
              <a:lnSpc>
                <a:spcPts val="4447"/>
              </a:lnSpc>
            </a:pPr>
            <a:endParaRPr lang="en-US" sz="3199">
              <a:solidFill>
                <a:srgbClr val="000000"/>
              </a:solidFill>
              <a:latin typeface="Lato"/>
            </a:endParaRPr>
          </a:p>
          <a:p>
            <a:pPr algn="just">
              <a:lnSpc>
                <a:spcPts val="4447"/>
              </a:lnSpc>
            </a:pPr>
            <a:r>
              <a:rPr lang="en-US" sz="3199">
                <a:solidFill>
                  <a:srgbClr val="000000"/>
                </a:solidFill>
                <a:latin typeface="Lato"/>
              </a:rPr>
              <a:t>We have considered a T - shaped road and heavy load of traffic is present over this road where we have to control it using traffic signal</a:t>
            </a:r>
          </a:p>
        </p:txBody>
      </p:sp>
      <p:sp>
        <p:nvSpPr>
          <p:cNvPr id="6" name="Freeform 6"/>
          <p:cNvSpPr/>
          <p:nvPr/>
        </p:nvSpPr>
        <p:spPr>
          <a:xfrm>
            <a:off x="15405809" y="4855006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2" y="0"/>
                </a:lnTo>
                <a:lnTo>
                  <a:pt x="5764382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650245" y="773719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13300840" cy="97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34"/>
              </a:lnSpc>
            </a:pPr>
            <a:r>
              <a:rPr lang="en-US" sz="5949">
                <a:solidFill>
                  <a:srgbClr val="153969"/>
                </a:solidFill>
                <a:latin typeface="Klein Bold"/>
              </a:rPr>
              <a:t>DESIGN </a:t>
            </a:r>
            <a:r>
              <a:rPr lang="en-US" sz="5949">
                <a:solidFill>
                  <a:srgbClr val="718BAB"/>
                </a:solidFill>
                <a:latin typeface="Klein Bold"/>
              </a:rPr>
              <a:t>METHODOLOGY </a:t>
            </a:r>
            <a:r>
              <a:rPr lang="en-US" sz="5949">
                <a:solidFill>
                  <a:srgbClr val="2A2E3A"/>
                </a:solidFill>
                <a:latin typeface="Klein Bold"/>
              </a:rPr>
              <a:t>(CONTIN..)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2512574"/>
            <a:ext cx="12120948" cy="6745726"/>
          </a:xfrm>
          <a:custGeom>
            <a:avLst/>
            <a:gdLst/>
            <a:ahLst/>
            <a:cxnLst/>
            <a:rect l="l" t="t" r="r" b="b"/>
            <a:pathLst>
              <a:path w="12120948" h="6745726">
                <a:moveTo>
                  <a:pt x="0" y="0"/>
                </a:moveTo>
                <a:lnTo>
                  <a:pt x="12120948" y="0"/>
                </a:lnTo>
                <a:lnTo>
                  <a:pt x="12120948" y="6745726"/>
                </a:lnTo>
                <a:lnTo>
                  <a:pt x="0" y="6745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648" t="-41722" r="-21012" b="-1051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456952" y="7025005"/>
            <a:ext cx="3061692" cy="223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Lato Bold"/>
              </a:rPr>
              <a:t>TMG </a:t>
            </a:r>
            <a:r>
              <a:rPr lang="en-US" sz="3200">
                <a:solidFill>
                  <a:srgbClr val="000000"/>
                </a:solidFill>
                <a:latin typeface="Lato"/>
              </a:rPr>
              <a:t>- 7 seconds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Lato Bold"/>
              </a:rPr>
              <a:t>TY     </a:t>
            </a:r>
            <a:r>
              <a:rPr lang="en-US" sz="3200">
                <a:solidFill>
                  <a:srgbClr val="000000"/>
                </a:solidFill>
                <a:latin typeface="Lato"/>
              </a:rPr>
              <a:t>- 2 seconds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Lato Bold"/>
              </a:rPr>
              <a:t>TTG  </a:t>
            </a:r>
            <a:r>
              <a:rPr lang="en-US" sz="3200">
                <a:solidFill>
                  <a:srgbClr val="000000"/>
                </a:solidFill>
                <a:latin typeface="Lato"/>
              </a:rPr>
              <a:t>- 5 seconds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Lato Bold"/>
              </a:rPr>
              <a:t>TSG  </a:t>
            </a:r>
            <a:r>
              <a:rPr lang="en-US" sz="3200">
                <a:solidFill>
                  <a:srgbClr val="000000"/>
                </a:solidFill>
                <a:latin typeface="Lato"/>
              </a:rPr>
              <a:t>- 3 seconds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49648" y="6093441"/>
            <a:ext cx="3828169" cy="715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8"/>
              </a:lnSpc>
            </a:pPr>
            <a:r>
              <a:rPr lang="en-US" sz="4084">
                <a:solidFill>
                  <a:srgbClr val="000000"/>
                </a:solidFill>
                <a:latin typeface="Klein Bold"/>
              </a:rPr>
              <a:t>TIME </a:t>
            </a:r>
            <a:r>
              <a:rPr lang="en-US" sz="4084">
                <a:solidFill>
                  <a:srgbClr val="718BAB"/>
                </a:solidFill>
                <a:latin typeface="Klein Bold"/>
              </a:rPr>
              <a:t>DELAY’S</a:t>
            </a:r>
          </a:p>
        </p:txBody>
      </p:sp>
      <p:sp>
        <p:nvSpPr>
          <p:cNvPr id="6" name="Freeform 6"/>
          <p:cNvSpPr/>
          <p:nvPr/>
        </p:nvSpPr>
        <p:spPr>
          <a:xfrm>
            <a:off x="14987798" y="-2442586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2" y="0"/>
                </a:lnTo>
                <a:lnTo>
                  <a:pt x="10812392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28700" y="3521348"/>
            <a:ext cx="16230600" cy="448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5066" lvl="1" indent="-462533" algn="just">
              <a:lnSpc>
                <a:spcPts val="5955"/>
              </a:lnSpc>
              <a:buFont typeface="Arial"/>
              <a:buChar char="•"/>
            </a:pPr>
            <a:r>
              <a:rPr lang="en-US" sz="4284">
                <a:solidFill>
                  <a:srgbClr val="379A33"/>
                </a:solidFill>
                <a:latin typeface="Lato Bold"/>
              </a:rPr>
              <a:t>Green </a:t>
            </a:r>
            <a:r>
              <a:rPr lang="en-US" sz="4284">
                <a:solidFill>
                  <a:srgbClr val="153969"/>
                </a:solidFill>
                <a:latin typeface="Lato Bold"/>
              </a:rPr>
              <a:t>light indicates that there is no traffic and there is easy flow of vehicles in that route/direction. </a:t>
            </a:r>
          </a:p>
          <a:p>
            <a:pPr algn="just">
              <a:lnSpc>
                <a:spcPts val="5955"/>
              </a:lnSpc>
            </a:pPr>
            <a:endParaRPr lang="en-US" sz="4284">
              <a:solidFill>
                <a:srgbClr val="153969"/>
              </a:solidFill>
              <a:latin typeface="Lato Bold"/>
            </a:endParaRPr>
          </a:p>
          <a:p>
            <a:pPr marL="925067" lvl="1" indent="-462533" algn="just">
              <a:lnSpc>
                <a:spcPts val="5955"/>
              </a:lnSpc>
              <a:buFont typeface="Arial"/>
              <a:buChar char="•"/>
            </a:pPr>
            <a:r>
              <a:rPr lang="en-US" sz="4284" spc="137">
                <a:solidFill>
                  <a:srgbClr val="BF0D17"/>
                </a:solidFill>
                <a:latin typeface="Lato Bold"/>
              </a:rPr>
              <a:t>Red </a:t>
            </a:r>
            <a:r>
              <a:rPr lang="en-US" sz="4284" spc="137">
                <a:solidFill>
                  <a:srgbClr val="153969"/>
                </a:solidFill>
                <a:latin typeface="Lato Bold"/>
              </a:rPr>
              <a:t>light indicates that there is a traffic jam and that route is blocked for the vehicles to move and, </a:t>
            </a:r>
            <a:r>
              <a:rPr lang="en-US" sz="4284" spc="137">
                <a:solidFill>
                  <a:srgbClr val="FFDE59"/>
                </a:solidFill>
                <a:latin typeface="Lato Bold"/>
              </a:rPr>
              <a:t>Yellow </a:t>
            </a:r>
            <a:r>
              <a:rPr lang="en-US" sz="4284" spc="137">
                <a:solidFill>
                  <a:srgbClr val="153969"/>
                </a:solidFill>
                <a:latin typeface="Lato Bold"/>
              </a:rPr>
              <a:t>light indicates that the route has medium flow of vehicle.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5014113" cy="97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34"/>
              </a:lnSpc>
            </a:pPr>
            <a:r>
              <a:rPr lang="en-US" sz="5949">
                <a:solidFill>
                  <a:srgbClr val="153969"/>
                </a:solidFill>
                <a:latin typeface="Klein Bold"/>
              </a:rPr>
              <a:t>STATE </a:t>
            </a:r>
            <a:r>
              <a:rPr lang="en-US" sz="5949">
                <a:solidFill>
                  <a:srgbClr val="718BAB"/>
                </a:solidFill>
                <a:latin typeface="Klein Bold"/>
              </a:rPr>
              <a:t>TABLE</a:t>
            </a:r>
          </a:p>
        </p:txBody>
      </p:sp>
      <p:sp>
        <p:nvSpPr>
          <p:cNvPr id="3" name="Freeform 3"/>
          <p:cNvSpPr/>
          <p:nvPr/>
        </p:nvSpPr>
        <p:spPr>
          <a:xfrm>
            <a:off x="14530715" y="365350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2" y="0"/>
                </a:lnTo>
                <a:lnTo>
                  <a:pt x="10812392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29547" y="1968896"/>
            <a:ext cx="8971805" cy="7929669"/>
          </a:xfrm>
          <a:custGeom>
            <a:avLst/>
            <a:gdLst/>
            <a:ahLst/>
            <a:cxnLst/>
            <a:rect l="l" t="t" r="r" b="b"/>
            <a:pathLst>
              <a:path w="8971805" h="7929669">
                <a:moveTo>
                  <a:pt x="0" y="0"/>
                </a:moveTo>
                <a:lnTo>
                  <a:pt x="8971805" y="0"/>
                </a:lnTo>
                <a:lnTo>
                  <a:pt x="8971805" y="7929669"/>
                </a:lnTo>
                <a:lnTo>
                  <a:pt x="0" y="7929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858" t="-26116" r="-60055" b="-1001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86544" y="8295550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</Words>
  <Application>Microsoft Office PowerPoint</Application>
  <PresentationFormat>Custom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Lato</vt:lpstr>
      <vt:lpstr>Copperplate Gothic 32 AB Bold</vt:lpstr>
      <vt:lpstr>Helios</vt:lpstr>
      <vt:lpstr>Lato Bold</vt:lpstr>
      <vt:lpstr>Arial</vt:lpstr>
      <vt:lpstr>Calibri</vt:lpstr>
      <vt:lpstr>Klein Bold</vt:lpstr>
      <vt:lpstr>Helios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LIGHT CONTROLLER </dc:title>
  <cp:lastModifiedBy>keerthana ramasamy</cp:lastModifiedBy>
  <cp:revision>2</cp:revision>
  <dcterms:created xsi:type="dcterms:W3CDTF">2006-08-16T00:00:00Z</dcterms:created>
  <dcterms:modified xsi:type="dcterms:W3CDTF">2024-06-19T04:47:41Z</dcterms:modified>
  <dc:identifier>DAF5lwEBLqw</dc:identifier>
</cp:coreProperties>
</file>